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7" r:id="rId2"/>
    <p:sldId id="267" r:id="rId3"/>
    <p:sldId id="268" r:id="rId4"/>
    <p:sldId id="258" r:id="rId5"/>
    <p:sldId id="259" r:id="rId6"/>
    <p:sldId id="260" r:id="rId7"/>
    <p:sldId id="270" r:id="rId8"/>
    <p:sldId id="269" r:id="rId9"/>
    <p:sldId id="271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1" r:id="rId18"/>
    <p:sldId id="280" r:id="rId19"/>
    <p:sldId id="285" r:id="rId20"/>
    <p:sldId id="283" r:id="rId21"/>
    <p:sldId id="284" r:id="rId22"/>
    <p:sldId id="287" r:id="rId23"/>
    <p:sldId id="286" r:id="rId24"/>
    <p:sldId id="288" r:id="rId25"/>
    <p:sldId id="289" r:id="rId26"/>
    <p:sldId id="290" r:id="rId27"/>
    <p:sldId id="291" r:id="rId28"/>
    <p:sldId id="275" r:id="rId29"/>
    <p:sldId id="292" r:id="rId30"/>
    <p:sldId id="294" r:id="rId31"/>
    <p:sldId id="293" r:id="rId32"/>
    <p:sldId id="266" r:id="rId33"/>
    <p:sldId id="295" r:id="rId34"/>
    <p:sldId id="296" r:id="rId35"/>
    <p:sldId id="265" r:id="rId36"/>
  </p:sldIdLst>
  <p:sldSz cx="9440863" cy="5310188"/>
  <p:notesSz cx="6858000" cy="9144000"/>
  <p:defaultTextStyle>
    <a:defPPr>
      <a:defRPr lang="zh-CN"/>
    </a:defPPr>
    <a:lvl1pPr marL="0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1pPr>
    <a:lvl2pPr marL="404485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2pPr>
    <a:lvl3pPr marL="808970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3pPr>
    <a:lvl4pPr marL="1213455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4pPr>
    <a:lvl5pPr marL="1617939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5pPr>
    <a:lvl6pPr marL="2022424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6pPr>
    <a:lvl7pPr marL="2426909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7pPr>
    <a:lvl8pPr marL="2831394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8pPr>
    <a:lvl9pPr marL="3235879" algn="l" defTabSz="808970" rtl="0" eaLnBrk="1" latinLnBrk="0" hangingPunct="1">
      <a:defRPr sz="159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FEFF"/>
    <a:srgbClr val="B73366"/>
    <a:srgbClr val="66168A"/>
    <a:srgbClr val="574755"/>
    <a:srgbClr val="192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5"/>
    <p:restoredTop sz="94620"/>
  </p:normalViewPr>
  <p:slideViewPr>
    <p:cSldViewPr snapToGrid="0" snapToObjects="1">
      <p:cViewPr varScale="1">
        <p:scale>
          <a:sx n="145" d="100"/>
          <a:sy n="145" d="100"/>
        </p:scale>
        <p:origin x="18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0108" y="869052"/>
            <a:ext cx="7080647" cy="1848732"/>
          </a:xfrm>
        </p:spPr>
        <p:txBody>
          <a:bodyPr anchor="b"/>
          <a:lstStyle>
            <a:lvl1pPr algn="ctr">
              <a:defRPr sz="46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0108" y="2789078"/>
            <a:ext cx="7080647" cy="1282066"/>
          </a:xfrm>
        </p:spPr>
        <p:txBody>
          <a:bodyPr/>
          <a:lstStyle>
            <a:lvl1pPr marL="0" indent="0" algn="ctr">
              <a:buNone/>
              <a:defRPr sz="1858"/>
            </a:lvl1pPr>
            <a:lvl2pPr marL="354010" indent="0" algn="ctr">
              <a:buNone/>
              <a:defRPr sz="1549"/>
            </a:lvl2pPr>
            <a:lvl3pPr marL="708020" indent="0" algn="ctr">
              <a:buNone/>
              <a:defRPr sz="1394"/>
            </a:lvl3pPr>
            <a:lvl4pPr marL="1062030" indent="0" algn="ctr">
              <a:buNone/>
              <a:defRPr sz="1239"/>
            </a:lvl4pPr>
            <a:lvl5pPr marL="1416040" indent="0" algn="ctr">
              <a:buNone/>
              <a:defRPr sz="1239"/>
            </a:lvl5pPr>
            <a:lvl6pPr marL="1770050" indent="0" algn="ctr">
              <a:buNone/>
              <a:defRPr sz="1239"/>
            </a:lvl6pPr>
            <a:lvl7pPr marL="2124060" indent="0" algn="ctr">
              <a:buNone/>
              <a:defRPr sz="1239"/>
            </a:lvl7pPr>
            <a:lvl8pPr marL="2478070" indent="0" algn="ctr">
              <a:buNone/>
              <a:defRPr sz="1239"/>
            </a:lvl8pPr>
            <a:lvl9pPr marL="2832080" indent="0" algn="ctr">
              <a:buNone/>
              <a:defRPr sz="1239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9244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946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6118" y="282718"/>
            <a:ext cx="2035686" cy="45001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9060" y="282718"/>
            <a:ext cx="5989047" cy="450013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00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76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142" y="1323860"/>
            <a:ext cx="8142744" cy="2208890"/>
          </a:xfrm>
        </p:spPr>
        <p:txBody>
          <a:bodyPr anchor="b"/>
          <a:lstStyle>
            <a:lvl1pPr>
              <a:defRPr sz="464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142" y="3553648"/>
            <a:ext cx="8142744" cy="1161603"/>
          </a:xfrm>
        </p:spPr>
        <p:txBody>
          <a:bodyPr/>
          <a:lstStyle>
            <a:lvl1pPr marL="0" indent="0">
              <a:buNone/>
              <a:defRPr sz="1858">
                <a:solidFill>
                  <a:schemeClr val="tx1">
                    <a:tint val="75000"/>
                  </a:schemeClr>
                </a:solidFill>
              </a:defRPr>
            </a:lvl1pPr>
            <a:lvl2pPr marL="354010" indent="0">
              <a:buNone/>
              <a:defRPr sz="1549">
                <a:solidFill>
                  <a:schemeClr val="tx1">
                    <a:tint val="75000"/>
                  </a:schemeClr>
                </a:solidFill>
              </a:defRPr>
            </a:lvl2pPr>
            <a:lvl3pPr marL="708020" indent="0">
              <a:buNone/>
              <a:defRPr sz="1394">
                <a:solidFill>
                  <a:schemeClr val="tx1">
                    <a:tint val="75000"/>
                  </a:schemeClr>
                </a:solidFill>
              </a:defRPr>
            </a:lvl3pPr>
            <a:lvl4pPr marL="106203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4pPr>
            <a:lvl5pPr marL="141604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5pPr>
            <a:lvl6pPr marL="177005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6pPr>
            <a:lvl7pPr marL="212406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7pPr>
            <a:lvl8pPr marL="247807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8pPr>
            <a:lvl9pPr marL="2832080" indent="0">
              <a:buNone/>
              <a:defRPr sz="123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66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9059" y="1413591"/>
            <a:ext cx="4012367" cy="3369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437" y="1413591"/>
            <a:ext cx="4012367" cy="336926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582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89" y="282719"/>
            <a:ext cx="8142744" cy="102639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89" y="1301734"/>
            <a:ext cx="3993927" cy="637960"/>
          </a:xfrm>
        </p:spPr>
        <p:txBody>
          <a:bodyPr anchor="b"/>
          <a:lstStyle>
            <a:lvl1pPr marL="0" indent="0">
              <a:buNone/>
              <a:defRPr sz="1858" b="1"/>
            </a:lvl1pPr>
            <a:lvl2pPr marL="354010" indent="0">
              <a:buNone/>
              <a:defRPr sz="1549" b="1"/>
            </a:lvl2pPr>
            <a:lvl3pPr marL="708020" indent="0">
              <a:buNone/>
              <a:defRPr sz="1394" b="1"/>
            </a:lvl3pPr>
            <a:lvl4pPr marL="1062030" indent="0">
              <a:buNone/>
              <a:defRPr sz="1239" b="1"/>
            </a:lvl4pPr>
            <a:lvl5pPr marL="1416040" indent="0">
              <a:buNone/>
              <a:defRPr sz="1239" b="1"/>
            </a:lvl5pPr>
            <a:lvl6pPr marL="1770050" indent="0">
              <a:buNone/>
              <a:defRPr sz="1239" b="1"/>
            </a:lvl6pPr>
            <a:lvl7pPr marL="2124060" indent="0">
              <a:buNone/>
              <a:defRPr sz="1239" b="1"/>
            </a:lvl7pPr>
            <a:lvl8pPr marL="2478070" indent="0">
              <a:buNone/>
              <a:defRPr sz="1239" b="1"/>
            </a:lvl8pPr>
            <a:lvl9pPr marL="2832080" indent="0">
              <a:buNone/>
              <a:defRPr sz="123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89" y="1939694"/>
            <a:ext cx="3993927" cy="28529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37" y="1301734"/>
            <a:ext cx="4013596" cy="637960"/>
          </a:xfrm>
        </p:spPr>
        <p:txBody>
          <a:bodyPr anchor="b"/>
          <a:lstStyle>
            <a:lvl1pPr marL="0" indent="0">
              <a:buNone/>
              <a:defRPr sz="1858" b="1"/>
            </a:lvl1pPr>
            <a:lvl2pPr marL="354010" indent="0">
              <a:buNone/>
              <a:defRPr sz="1549" b="1"/>
            </a:lvl2pPr>
            <a:lvl3pPr marL="708020" indent="0">
              <a:buNone/>
              <a:defRPr sz="1394" b="1"/>
            </a:lvl3pPr>
            <a:lvl4pPr marL="1062030" indent="0">
              <a:buNone/>
              <a:defRPr sz="1239" b="1"/>
            </a:lvl4pPr>
            <a:lvl5pPr marL="1416040" indent="0">
              <a:buNone/>
              <a:defRPr sz="1239" b="1"/>
            </a:lvl5pPr>
            <a:lvl6pPr marL="1770050" indent="0">
              <a:buNone/>
              <a:defRPr sz="1239" b="1"/>
            </a:lvl6pPr>
            <a:lvl7pPr marL="2124060" indent="0">
              <a:buNone/>
              <a:defRPr sz="1239" b="1"/>
            </a:lvl7pPr>
            <a:lvl8pPr marL="2478070" indent="0">
              <a:buNone/>
              <a:defRPr sz="1239" b="1"/>
            </a:lvl8pPr>
            <a:lvl9pPr marL="2832080" indent="0">
              <a:buNone/>
              <a:defRPr sz="1239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37" y="1939694"/>
            <a:ext cx="4013596" cy="285299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046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91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609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89" y="354012"/>
            <a:ext cx="3044924" cy="1239044"/>
          </a:xfrm>
        </p:spPr>
        <p:txBody>
          <a:bodyPr anchor="b"/>
          <a:lstStyle>
            <a:lvl1pPr>
              <a:defRPr sz="24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3596" y="764569"/>
            <a:ext cx="4779437" cy="3773675"/>
          </a:xfrm>
        </p:spPr>
        <p:txBody>
          <a:bodyPr/>
          <a:lstStyle>
            <a:lvl1pPr>
              <a:defRPr sz="2478"/>
            </a:lvl1pPr>
            <a:lvl2pPr>
              <a:defRPr sz="2168"/>
            </a:lvl2pPr>
            <a:lvl3pPr>
              <a:defRPr sz="1858"/>
            </a:lvl3pPr>
            <a:lvl4pPr>
              <a:defRPr sz="1549"/>
            </a:lvl4pPr>
            <a:lvl5pPr>
              <a:defRPr sz="1549"/>
            </a:lvl5pPr>
            <a:lvl6pPr>
              <a:defRPr sz="1549"/>
            </a:lvl6pPr>
            <a:lvl7pPr>
              <a:defRPr sz="1549"/>
            </a:lvl7pPr>
            <a:lvl8pPr>
              <a:defRPr sz="1549"/>
            </a:lvl8pPr>
            <a:lvl9pPr>
              <a:defRPr sz="154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89" y="1593056"/>
            <a:ext cx="3044924" cy="2951334"/>
          </a:xfrm>
        </p:spPr>
        <p:txBody>
          <a:bodyPr/>
          <a:lstStyle>
            <a:lvl1pPr marL="0" indent="0">
              <a:buNone/>
              <a:defRPr sz="1239"/>
            </a:lvl1pPr>
            <a:lvl2pPr marL="354010" indent="0">
              <a:buNone/>
              <a:defRPr sz="1084"/>
            </a:lvl2pPr>
            <a:lvl3pPr marL="708020" indent="0">
              <a:buNone/>
              <a:defRPr sz="929"/>
            </a:lvl3pPr>
            <a:lvl4pPr marL="1062030" indent="0">
              <a:buNone/>
              <a:defRPr sz="774"/>
            </a:lvl4pPr>
            <a:lvl5pPr marL="1416040" indent="0">
              <a:buNone/>
              <a:defRPr sz="774"/>
            </a:lvl5pPr>
            <a:lvl6pPr marL="1770050" indent="0">
              <a:buNone/>
              <a:defRPr sz="774"/>
            </a:lvl6pPr>
            <a:lvl7pPr marL="2124060" indent="0">
              <a:buNone/>
              <a:defRPr sz="774"/>
            </a:lvl7pPr>
            <a:lvl8pPr marL="2478070" indent="0">
              <a:buNone/>
              <a:defRPr sz="774"/>
            </a:lvl8pPr>
            <a:lvl9pPr marL="2832080" indent="0">
              <a:buNone/>
              <a:defRPr sz="77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51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89" y="354012"/>
            <a:ext cx="3044924" cy="1239044"/>
          </a:xfrm>
        </p:spPr>
        <p:txBody>
          <a:bodyPr anchor="b"/>
          <a:lstStyle>
            <a:lvl1pPr>
              <a:defRPr sz="247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3596" y="764569"/>
            <a:ext cx="4779437" cy="3773675"/>
          </a:xfrm>
        </p:spPr>
        <p:txBody>
          <a:bodyPr anchor="t"/>
          <a:lstStyle>
            <a:lvl1pPr marL="0" indent="0">
              <a:buNone/>
              <a:defRPr sz="2478"/>
            </a:lvl1pPr>
            <a:lvl2pPr marL="354010" indent="0">
              <a:buNone/>
              <a:defRPr sz="2168"/>
            </a:lvl2pPr>
            <a:lvl3pPr marL="708020" indent="0">
              <a:buNone/>
              <a:defRPr sz="1858"/>
            </a:lvl3pPr>
            <a:lvl4pPr marL="1062030" indent="0">
              <a:buNone/>
              <a:defRPr sz="1549"/>
            </a:lvl4pPr>
            <a:lvl5pPr marL="1416040" indent="0">
              <a:buNone/>
              <a:defRPr sz="1549"/>
            </a:lvl5pPr>
            <a:lvl6pPr marL="1770050" indent="0">
              <a:buNone/>
              <a:defRPr sz="1549"/>
            </a:lvl6pPr>
            <a:lvl7pPr marL="2124060" indent="0">
              <a:buNone/>
              <a:defRPr sz="1549"/>
            </a:lvl7pPr>
            <a:lvl8pPr marL="2478070" indent="0">
              <a:buNone/>
              <a:defRPr sz="1549"/>
            </a:lvl8pPr>
            <a:lvl9pPr marL="2832080" indent="0">
              <a:buNone/>
              <a:defRPr sz="154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89" y="1593056"/>
            <a:ext cx="3044924" cy="2951334"/>
          </a:xfrm>
        </p:spPr>
        <p:txBody>
          <a:bodyPr/>
          <a:lstStyle>
            <a:lvl1pPr marL="0" indent="0">
              <a:buNone/>
              <a:defRPr sz="1239"/>
            </a:lvl1pPr>
            <a:lvl2pPr marL="354010" indent="0">
              <a:buNone/>
              <a:defRPr sz="1084"/>
            </a:lvl2pPr>
            <a:lvl3pPr marL="708020" indent="0">
              <a:buNone/>
              <a:defRPr sz="929"/>
            </a:lvl3pPr>
            <a:lvl4pPr marL="1062030" indent="0">
              <a:buNone/>
              <a:defRPr sz="774"/>
            </a:lvl4pPr>
            <a:lvl5pPr marL="1416040" indent="0">
              <a:buNone/>
              <a:defRPr sz="774"/>
            </a:lvl5pPr>
            <a:lvl6pPr marL="1770050" indent="0">
              <a:buNone/>
              <a:defRPr sz="774"/>
            </a:lvl6pPr>
            <a:lvl7pPr marL="2124060" indent="0">
              <a:buNone/>
              <a:defRPr sz="774"/>
            </a:lvl7pPr>
            <a:lvl8pPr marL="2478070" indent="0">
              <a:buNone/>
              <a:defRPr sz="774"/>
            </a:lvl8pPr>
            <a:lvl9pPr marL="2832080" indent="0">
              <a:buNone/>
              <a:defRPr sz="774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431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060" y="282719"/>
            <a:ext cx="8142744" cy="1026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060" y="1413591"/>
            <a:ext cx="8142744" cy="336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9059" y="4921758"/>
            <a:ext cx="2124194" cy="2827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149CF-A045-8242-8B65-E2C12EB46815}" type="datetimeFigureOut">
              <a:rPr kumimoji="1" lang="zh-CN" altLang="en-US" smtClean="0"/>
              <a:t>2019/9/18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286" y="4921758"/>
            <a:ext cx="3186291" cy="2827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67610" y="4921758"/>
            <a:ext cx="2124194" cy="2827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3951C-E72B-3A47-9F50-68464FD297C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14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08020" rtl="0" eaLnBrk="1" latinLnBrk="0" hangingPunct="1">
        <a:lnSpc>
          <a:spcPct val="90000"/>
        </a:lnSpc>
        <a:spcBef>
          <a:spcPct val="0"/>
        </a:spcBef>
        <a:buNone/>
        <a:defRPr sz="34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005" indent="-177005" algn="l" defTabSz="708020" rtl="0" eaLnBrk="1" latinLnBrk="0" hangingPunct="1">
        <a:lnSpc>
          <a:spcPct val="90000"/>
        </a:lnSpc>
        <a:spcBef>
          <a:spcPts val="774"/>
        </a:spcBef>
        <a:buFont typeface="Arial" panose="020B0604020202020204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1pPr>
      <a:lvl2pPr marL="53101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858" kern="1200">
          <a:solidFill>
            <a:schemeClr val="tx1"/>
          </a:solidFill>
          <a:latin typeface="+mn-lt"/>
          <a:ea typeface="+mn-ea"/>
          <a:cs typeface="+mn-cs"/>
        </a:defRPr>
      </a:lvl2pPr>
      <a:lvl3pPr marL="88502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549" kern="1200">
          <a:solidFill>
            <a:schemeClr val="tx1"/>
          </a:solidFill>
          <a:latin typeface="+mn-lt"/>
          <a:ea typeface="+mn-ea"/>
          <a:cs typeface="+mn-cs"/>
        </a:defRPr>
      </a:lvl3pPr>
      <a:lvl4pPr marL="123903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4pPr>
      <a:lvl5pPr marL="159304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5pPr>
      <a:lvl6pPr marL="194705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6pPr>
      <a:lvl7pPr marL="230106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7pPr>
      <a:lvl8pPr marL="265507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8pPr>
      <a:lvl9pPr marL="3009085" indent="-177005" algn="l" defTabSz="708020" rtl="0" eaLnBrk="1" latinLnBrk="0" hangingPunct="1">
        <a:lnSpc>
          <a:spcPct val="90000"/>
        </a:lnSpc>
        <a:spcBef>
          <a:spcPts val="387"/>
        </a:spcBef>
        <a:buFont typeface="Arial" panose="020B0604020202020204" pitchFamily="34" charset="0"/>
        <a:buChar char="•"/>
        <a:defRPr sz="13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1pPr>
      <a:lvl2pPr marL="35401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2pPr>
      <a:lvl3pPr marL="70802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3pPr>
      <a:lvl4pPr marL="106203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4pPr>
      <a:lvl5pPr marL="141604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5pPr>
      <a:lvl6pPr marL="177005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6pPr>
      <a:lvl7pPr marL="212406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7pPr>
      <a:lvl8pPr marL="247807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8pPr>
      <a:lvl9pPr marL="2832080" algn="l" defTabSz="708020" rtl="0" eaLnBrk="1" latinLnBrk="0" hangingPunct="1">
        <a:defRPr sz="13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aws.amazon.com/cdk/api/latest/python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svg"/><Relationship Id="rId7" Type="http://schemas.openxmlformats.org/officeDocument/2006/relationships/image" Target="../media/image2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6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48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D84189E8-F941-934E-9665-2A7A42321EAC}"/>
              </a:ext>
            </a:extLst>
          </p:cNvPr>
          <p:cNvGrpSpPr>
            <a:grpSpLocks noChangeAspect="1"/>
          </p:cNvGrpSpPr>
          <p:nvPr/>
        </p:nvGrpSpPr>
        <p:grpSpPr>
          <a:xfrm>
            <a:off x="3931900" y="1624827"/>
            <a:ext cx="5508963" cy="999651"/>
            <a:chOff x="5382796" y="2919492"/>
            <a:chExt cx="8223426" cy="1293751"/>
          </a:xfrm>
        </p:grpSpPr>
        <p:sp>
          <p:nvSpPr>
            <p:cNvPr id="7" name="矩形 4">
              <a:extLst>
                <a:ext uri="{FF2B5EF4-FFF2-40B4-BE49-F238E27FC236}">
                  <a16:creationId xmlns:a16="http://schemas.microsoft.com/office/drawing/2014/main" id="{79CDFBDD-E821-714D-95A5-2B56BA1E7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796" y="2919492"/>
              <a:ext cx="8096830" cy="779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用</a:t>
              </a:r>
              <a:r>
                <a:rPr lang="en-US" altLang="zh-CN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 IDE </a:t>
              </a:r>
              <a:r>
                <a:rPr lang="zh-CN" altLang="en-US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运行 </a:t>
              </a:r>
              <a:r>
                <a:rPr lang="en-US" altLang="zh-CN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AWS</a:t>
              </a:r>
              <a:r>
                <a:rPr lang="zh-CN" altLang="en-US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altLang="zh-CN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CDK</a:t>
              </a:r>
              <a:endParaRPr lang="zh-CN" altLang="en-US" sz="3312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矩形 24">
              <a:extLst>
                <a:ext uri="{FF2B5EF4-FFF2-40B4-BE49-F238E27FC236}">
                  <a16:creationId xmlns:a16="http://schemas.microsoft.com/office/drawing/2014/main" id="{4C16A8E4-4509-B440-8A58-03DF86ED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855" y="3705710"/>
              <a:ext cx="8161367" cy="507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72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VSCode</a:t>
              </a:r>
              <a:r>
                <a:rPr lang="en-US" altLang="zh-CN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PyCharm </a:t>
              </a:r>
              <a:r>
                <a:rPr lang="zh-CN" altLang="en-US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或其他你熟悉的 </a:t>
              </a:r>
              <a:r>
                <a:rPr lang="en-US" altLang="zh-CN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IDE</a:t>
              </a:r>
              <a:r>
                <a:rPr lang="zh-CN" altLang="en-US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运行和调试</a:t>
              </a:r>
              <a:r>
                <a:rPr lang="en-US" altLang="zh-CN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CDK</a:t>
              </a:r>
              <a:endParaRPr lang="zh-CN" altLang="en-US" sz="1449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585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BE3-7A0C-4442-8486-1BFF838D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初始化项目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0D2BC-DCE4-054C-BDF4-2810EC6AA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45" y="1541712"/>
            <a:ext cx="3274993" cy="2774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0D608C-459A-304B-AF3A-0E6EE0B6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438" y="488873"/>
            <a:ext cx="5782425" cy="3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7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6A9A62-FED4-D242-8B9A-B702F70E21BB}"/>
              </a:ext>
            </a:extLst>
          </p:cNvPr>
          <p:cNvSpPr/>
          <p:nvPr/>
        </p:nvSpPr>
        <p:spPr>
          <a:xfrm>
            <a:off x="515246" y="31561"/>
            <a:ext cx="4718050" cy="8273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 python3 -m </a:t>
            </a:r>
            <a:r>
              <a:rPr lang="en-US" dirty="0" err="1"/>
              <a:t>venv</a:t>
            </a:r>
            <a:r>
              <a:rPr lang="en-US" dirty="0"/>
              <a:t> .</a:t>
            </a:r>
            <a:r>
              <a:rPr lang="en-US" dirty="0" err="1"/>
              <a:t>env</a:t>
            </a:r>
            <a:r>
              <a:rPr lang="en-US" dirty="0"/>
              <a:t> </a:t>
            </a:r>
          </a:p>
          <a:p>
            <a:r>
              <a:rPr lang="en-US" dirty="0"/>
              <a:t>$ source .</a:t>
            </a:r>
            <a:r>
              <a:rPr lang="en-US" dirty="0" err="1"/>
              <a:t>env</a:t>
            </a:r>
            <a:r>
              <a:rPr lang="en-US" dirty="0"/>
              <a:t>/bin/activate </a:t>
            </a:r>
          </a:p>
          <a:p>
            <a:r>
              <a:rPr lang="en-US" dirty="0"/>
              <a:t>$ pip install -r </a:t>
            </a:r>
            <a:r>
              <a:rPr lang="en-US" dirty="0" err="1"/>
              <a:t>requirements.txt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F88BA-1D69-644E-91A5-2243706C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317" y="957660"/>
            <a:ext cx="8561823" cy="426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87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D56E-A3C4-9B4A-8293-6A8FB434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编写架构定义的代码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B290-6DAD-DB48-84A8-5E954263A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60" y="1413591"/>
            <a:ext cx="8142744" cy="560983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IDE</a:t>
            </a:r>
            <a:r>
              <a:rPr lang="zh-CN" altLang="en-US" dirty="0"/>
              <a:t>打开 </a:t>
            </a:r>
            <a:r>
              <a:rPr lang="en-US" dirty="0"/>
              <a:t>./</a:t>
            </a:r>
            <a:r>
              <a:rPr lang="en-US" dirty="0" err="1"/>
              <a:t>cdk_pycon</a:t>
            </a:r>
            <a:r>
              <a:rPr lang="en-US" dirty="0"/>
              <a:t>/</a:t>
            </a:r>
            <a:r>
              <a:rPr lang="en-US" dirty="0" err="1"/>
              <a:t>cdk_pycon_stack.py</a:t>
            </a:r>
            <a:r>
              <a:rPr lang="zh-CN" altLang="en-US" dirty="0"/>
              <a:t> 初始代码类似这样的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51A72-66E6-5F4C-83DF-C9607231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055"/>
            <a:ext cx="9440863" cy="27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0434-038A-8D44-8046-5E0EDE9A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加入一个</a:t>
            </a:r>
            <a:r>
              <a:rPr lang="en-US" altLang="zh-CN" dirty="0"/>
              <a:t>DynamoDB Table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F79118-3BC2-EB48-8CBF-4CFC1AFB670E}"/>
              </a:ext>
            </a:extLst>
          </p:cNvPr>
          <p:cNvSpPr/>
          <p:nvPr/>
        </p:nvSpPr>
        <p:spPr>
          <a:xfrm>
            <a:off x="147500" y="4972852"/>
            <a:ext cx="9420569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AWS CDK document for detail parameter: </a:t>
            </a:r>
            <a:r>
              <a:rPr lang="en-US" dirty="0">
                <a:solidFill>
                  <a:srgbClr val="0366D6"/>
                </a:solidFill>
                <a:latin typeface="-apple-system"/>
                <a:hlinkClick r:id="rId2"/>
              </a:rPr>
              <a:t>https://docs.aws.amazon.com/cdk/api/latest/python/index.html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5F11A-C5D9-7644-9079-2C4DB8CB1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337"/>
            <a:ext cx="9440863" cy="379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03227-1933-BB49-B82D-5A437BB3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7645"/>
            <a:ext cx="9440863" cy="34948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EA3640-9D2A-1B43-8D3E-E3C8684E1AB7}"/>
              </a:ext>
            </a:extLst>
          </p:cNvPr>
          <p:cNvSpPr/>
          <p:nvPr/>
        </p:nvSpPr>
        <p:spPr>
          <a:xfrm>
            <a:off x="359533" y="418071"/>
            <a:ext cx="6094275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ALT + Mouse Over to view help if you are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usging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VSCode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19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F6E17A-F7C0-E74A-9584-0915ED42EAE1}"/>
              </a:ext>
            </a:extLst>
          </p:cNvPr>
          <p:cNvSpPr/>
          <p:nvPr/>
        </p:nvSpPr>
        <p:spPr>
          <a:xfrm>
            <a:off x="319777" y="216279"/>
            <a:ext cx="5736465" cy="33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Or enable Quick Documentation if you are using PyCharm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C7088-AF03-0F46-8382-B7349FC50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83925"/>
            <a:ext cx="9440863" cy="394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26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35CF-BE9A-B64D-BFCC-05DEF754C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部署</a:t>
            </a:r>
            <a:r>
              <a:rPr lang="en-US" altLang="zh-CN" dirty="0"/>
              <a:t> (Deploy)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B38A-E2F8-4E49-A002-DA3763C67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Terminal</a:t>
            </a:r>
            <a:r>
              <a:rPr lang="zh-CN" altLang="en-US" dirty="0"/>
              <a:t>终端中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cdk</a:t>
            </a:r>
            <a:r>
              <a:rPr lang="en-US" dirty="0"/>
              <a:t> bootstrap  </a:t>
            </a:r>
            <a:r>
              <a:rPr lang="zh-CN" altLang="en-US" i="1" dirty="0"/>
              <a:t>首次部署需要运行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cdk</a:t>
            </a:r>
            <a:r>
              <a:rPr lang="en-US" dirty="0"/>
              <a:t> deploy</a:t>
            </a:r>
          </a:p>
        </p:txBody>
      </p:sp>
    </p:spTree>
    <p:extLst>
      <p:ext uri="{BB962C8B-B14F-4D97-AF65-F5344CB8AC3E}">
        <p14:creationId xmlns:p14="http://schemas.microsoft.com/office/powerpoint/2010/main" val="3103414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AEE71-45BC-6844-B614-CB86284F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ED5D3-2A44-4B40-929C-E924C555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60" y="4545647"/>
            <a:ext cx="8142744" cy="58294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大约</a:t>
            </a:r>
            <a:r>
              <a:rPr lang="en-US" altLang="zh-CN" dirty="0"/>
              <a:t>1</a:t>
            </a:r>
            <a:r>
              <a:rPr lang="zh-CN" altLang="en-US" dirty="0"/>
              <a:t>分钟，部署完成，可以去验证一下</a:t>
            </a:r>
            <a:r>
              <a:rPr lang="en-US" altLang="zh-CN" dirty="0"/>
              <a:t>DynamoDB</a:t>
            </a:r>
            <a:r>
              <a:rPr lang="zh-CN" altLang="en-US" dirty="0"/>
              <a:t>是否建成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60868-E3FF-4A45-A780-4B7389C1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719"/>
            <a:ext cx="9440863" cy="42629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27B89B-3B64-864A-A314-4FFC91B058B4}"/>
              </a:ext>
            </a:extLst>
          </p:cNvPr>
          <p:cNvSpPr/>
          <p:nvPr/>
        </p:nvSpPr>
        <p:spPr>
          <a:xfrm>
            <a:off x="5271827" y="2129060"/>
            <a:ext cx="1507713" cy="334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8B687C-0CEA-0F4B-BCA6-F7A33D683B46}"/>
              </a:ext>
            </a:extLst>
          </p:cNvPr>
          <p:cNvSpPr/>
          <p:nvPr/>
        </p:nvSpPr>
        <p:spPr>
          <a:xfrm>
            <a:off x="5271827" y="2587618"/>
            <a:ext cx="1507713" cy="334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35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7B7F-B101-EA4C-9503-72C69E70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 AWS Console -&gt; DynamoDB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3B4D9-E370-EF4C-A534-490F4250D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15" y="1413591"/>
            <a:ext cx="8142744" cy="33692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打开</a:t>
            </a:r>
            <a:r>
              <a:rPr lang="en-US" altLang="zh-CN" dirty="0"/>
              <a:t>Table</a:t>
            </a:r>
          </a:p>
          <a:p>
            <a:pPr marL="0" indent="0">
              <a:buNone/>
            </a:pPr>
            <a:r>
              <a:rPr lang="zh-CN" altLang="en-US" dirty="0"/>
              <a:t>看到已新建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一个表</a:t>
            </a:r>
            <a:r>
              <a:rPr lang="en-US" altLang="zh-CN" dirty="0" err="1"/>
              <a:t>cdk-pycon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17ACA-6162-414B-B79B-948BEF38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51" y="1190447"/>
            <a:ext cx="6008368" cy="39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6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3">
            <a:extLst>
              <a:ext uri="{FF2B5EF4-FFF2-40B4-BE49-F238E27FC236}">
                <a16:creationId xmlns:a16="http://schemas.microsoft.com/office/drawing/2014/main" id="{3A7BB858-2CDA-6043-9D90-48EB7870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15" y="249257"/>
            <a:ext cx="941283" cy="31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目标架构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83517-E302-B344-9A33-87C985CB492B}"/>
              </a:ext>
            </a:extLst>
          </p:cNvPr>
          <p:cNvSpPr/>
          <p:nvPr/>
        </p:nvSpPr>
        <p:spPr>
          <a:xfrm>
            <a:off x="2877014" y="1346748"/>
            <a:ext cx="5100303" cy="24223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FEF6C2-6F40-9A46-A2B0-2536B710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014" y="1346749"/>
            <a:ext cx="277535" cy="2775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F3709B-F15A-8747-AE2C-EA3DD7AF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5796" y="2121522"/>
            <a:ext cx="876038" cy="851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D9C59-85B7-2741-95CE-0039F96109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834" y="2477122"/>
            <a:ext cx="211635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2232A4-7733-824E-B7D6-0B33AFBB3230}"/>
              </a:ext>
            </a:extLst>
          </p:cNvPr>
          <p:cNvSpPr txBox="1"/>
          <p:nvPr/>
        </p:nvSpPr>
        <p:spPr>
          <a:xfrm>
            <a:off x="2642840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43F664-4ADE-CC4B-9BC0-C7AA8190D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8192" y="2121522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215815B-A0A0-D847-9C65-B8835E471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246" y="2121522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FE958-7C43-8C4C-94F3-3429268DBEDD}"/>
              </a:ext>
            </a:extLst>
          </p:cNvPr>
          <p:cNvSpPr txBox="1"/>
          <p:nvPr/>
        </p:nvSpPr>
        <p:spPr>
          <a:xfrm>
            <a:off x="4710570" y="2863735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A3336-3744-0343-8EC2-E8CAFAFF75B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149392" y="2477122"/>
            <a:ext cx="95885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FD22D6-89BE-F649-9E48-6290EEFB8985}"/>
              </a:ext>
            </a:extLst>
          </p:cNvPr>
          <p:cNvSpPr txBox="1"/>
          <p:nvPr/>
        </p:nvSpPr>
        <p:spPr>
          <a:xfrm>
            <a:off x="5896269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ABA186-30C3-E547-95BC-CCFBCE857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1621" y="2121522"/>
            <a:ext cx="711200" cy="711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909AB4-336E-F64F-8FD6-DD3BD6027B3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5819446" y="2477122"/>
            <a:ext cx="87217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8D2617-87E3-A341-A7F8-4DBBAE01FD41}"/>
              </a:ext>
            </a:extLst>
          </p:cNvPr>
          <p:cNvSpPr txBox="1"/>
          <p:nvPr/>
        </p:nvSpPr>
        <p:spPr>
          <a:xfrm>
            <a:off x="183048" y="739772"/>
            <a:ext cx="7439344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Create</a:t>
            </a:r>
            <a:r>
              <a:rPr lang="zh-CN" altLang="en-US" dirty="0"/>
              <a:t> </a:t>
            </a:r>
            <a:r>
              <a:rPr lang="en-US" dirty="0"/>
              <a:t>https://url1?targetUrl=https//url2 	</a:t>
            </a:r>
            <a:r>
              <a:rPr lang="en-US" altLang="zh-CN" dirty="0">
                <a:solidFill>
                  <a:srgbClr val="0070C0"/>
                </a:solidFill>
              </a:rPr>
              <a:t>Backend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Response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 </a:t>
            </a:r>
            <a:endParaRPr lang="en-US" dirty="0"/>
          </a:p>
          <a:p>
            <a:r>
              <a:rPr lang="en-US" altLang="zh-CN" dirty="0">
                <a:solidFill>
                  <a:srgbClr val="0070C0"/>
                </a:solidFill>
              </a:rPr>
              <a:t>Access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			</a:t>
            </a:r>
            <a:r>
              <a:rPr lang="en-US" altLang="zh-CN" dirty="0">
                <a:solidFill>
                  <a:srgbClr val="0070C0"/>
                </a:solidFill>
              </a:rPr>
              <a:t>301 Redirect</a:t>
            </a:r>
            <a:r>
              <a:rPr lang="en-US" altLang="zh-CN" dirty="0"/>
              <a:t> https://url2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0083D4-820F-3847-B64B-E580DFF8C605}"/>
              </a:ext>
            </a:extLst>
          </p:cNvPr>
          <p:cNvSpPr/>
          <p:nvPr/>
        </p:nvSpPr>
        <p:spPr>
          <a:xfrm>
            <a:off x="3259267" y="3999316"/>
            <a:ext cx="471805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恭喜！</a:t>
            </a:r>
            <a:endParaRPr lang="en-US" altLang="zh-CN" sz="2000" dirty="0"/>
          </a:p>
          <a:p>
            <a:r>
              <a:rPr lang="zh-CN" altLang="en-US" sz="2000" dirty="0"/>
              <a:t>你已经可以通过代码</a:t>
            </a:r>
            <a:endParaRPr lang="en-US" altLang="zh-CN" sz="2000" dirty="0"/>
          </a:p>
          <a:p>
            <a:r>
              <a:rPr lang="zh-CN" altLang="en-US" sz="2000" dirty="0"/>
              <a:t>来管理</a:t>
            </a:r>
            <a:r>
              <a:rPr lang="en-US" altLang="zh-CN" sz="2000" dirty="0"/>
              <a:t>AWS</a:t>
            </a:r>
            <a:r>
              <a:rPr lang="zh-CN" altLang="en-US" sz="2000" dirty="0"/>
              <a:t>资源了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47551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35CE51-E9DC-4347-85E9-072885DD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6" y="0"/>
            <a:ext cx="9109289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90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AE92A-6D15-0047-AAEE-33D7D6143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</a:t>
            </a:r>
            <a:r>
              <a:rPr lang="zh-CN" altLang="en-US" dirty="0"/>
              <a:t> 需要运行的 </a:t>
            </a:r>
            <a:r>
              <a:rPr lang="en-US" altLang="zh-CN" dirty="0"/>
              <a:t>Lambda</a:t>
            </a:r>
            <a:r>
              <a:rPr lang="zh-CN" altLang="en-US" dirty="0"/>
              <a:t> 代码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0403EE-440D-B247-BB83-B1816CCE2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217C9-8FC4-4940-B2FE-155CD18FE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60" y="1104635"/>
            <a:ext cx="4881445" cy="4205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0CBC-3171-5444-904C-6077E397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87" y="1104635"/>
            <a:ext cx="3579088" cy="17761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FFBF7-0274-EB43-8C8E-D52D6E86F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688" y="2985255"/>
            <a:ext cx="3579088" cy="1756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98290-3D9E-6C4B-9E20-6314541C5FDD}"/>
              </a:ext>
            </a:extLst>
          </p:cNvPr>
          <p:cNvSpPr/>
          <p:nvPr/>
        </p:nvSpPr>
        <p:spPr>
          <a:xfrm>
            <a:off x="6665758" y="662818"/>
            <a:ext cx="1881541" cy="3373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92E"/>
                </a:solidFill>
                <a:latin typeface="-apple-system"/>
              </a:rPr>
              <a:t>./lambda/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handler.py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0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594DE5-EF71-DD41-A47E-B0997A814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063" y="0"/>
            <a:ext cx="7847800" cy="5310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9B45D-F48C-FF49-B09E-A5414AE5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8" y="110440"/>
            <a:ext cx="1709827" cy="2327959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stack</a:t>
            </a:r>
            <a:r>
              <a:rPr lang="zh-CN" altLang="en-US" dirty="0"/>
              <a:t>中增加</a:t>
            </a:r>
            <a:r>
              <a:rPr lang="en-US" dirty="0"/>
              <a:t>Lambda </a:t>
            </a:r>
            <a:r>
              <a:rPr lang="zh-CN" altLang="en-US" dirty="0"/>
              <a:t>和</a:t>
            </a:r>
            <a:r>
              <a:rPr lang="en-US" dirty="0"/>
              <a:t> API Gateway</a:t>
            </a:r>
          </a:p>
        </p:txBody>
      </p:sp>
    </p:spTree>
    <p:extLst>
      <p:ext uri="{BB962C8B-B14F-4D97-AF65-F5344CB8AC3E}">
        <p14:creationId xmlns:p14="http://schemas.microsoft.com/office/powerpoint/2010/main" val="2294374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8A5C4F-2830-2949-A6DA-A601FF72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5" y="0"/>
            <a:ext cx="9308571" cy="5310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4A7940-1AFC-E24C-8C09-5FED5F73F967}"/>
              </a:ext>
            </a:extLst>
          </p:cNvPr>
          <p:cNvSpPr txBox="1"/>
          <p:nvPr/>
        </p:nvSpPr>
        <p:spPr>
          <a:xfrm>
            <a:off x="3877442" y="114051"/>
            <a:ext cx="5477269" cy="33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/>
              <a:t>在</a:t>
            </a:r>
            <a:r>
              <a:rPr lang="en-US" altLang="zh-CN" i="1" dirty="0"/>
              <a:t> Terminal</a:t>
            </a:r>
            <a:r>
              <a:rPr lang="zh-CN" altLang="en-US" i="1" dirty="0"/>
              <a:t> 中再次运行</a:t>
            </a:r>
            <a:r>
              <a:rPr lang="en-US" altLang="zh-CN" i="1" dirty="0"/>
              <a:t> </a:t>
            </a:r>
            <a:r>
              <a:rPr lang="en-US" altLang="zh-CN" i="1" dirty="0" err="1"/>
              <a:t>cdk</a:t>
            </a:r>
            <a:r>
              <a:rPr lang="en-US" altLang="zh-CN" i="1" dirty="0"/>
              <a:t> deploy</a:t>
            </a:r>
            <a:r>
              <a:rPr lang="zh-CN" altLang="en-US" i="1" dirty="0"/>
              <a:t>，约</a:t>
            </a:r>
            <a:r>
              <a:rPr lang="en-US" altLang="zh-CN" i="1" dirty="0"/>
              <a:t>3</a:t>
            </a:r>
            <a:r>
              <a:rPr lang="zh-CN" altLang="en-US" i="1" dirty="0"/>
              <a:t>分钟后资源完成创建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601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3">
            <a:extLst>
              <a:ext uri="{FF2B5EF4-FFF2-40B4-BE49-F238E27FC236}">
                <a16:creationId xmlns:a16="http://schemas.microsoft.com/office/drawing/2014/main" id="{3A7BB858-2CDA-6043-9D90-48EB7870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15" y="249257"/>
            <a:ext cx="941283" cy="31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目标架构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83517-E302-B344-9A33-87C985CB492B}"/>
              </a:ext>
            </a:extLst>
          </p:cNvPr>
          <p:cNvSpPr/>
          <p:nvPr/>
        </p:nvSpPr>
        <p:spPr>
          <a:xfrm>
            <a:off x="2877014" y="1346748"/>
            <a:ext cx="5100303" cy="24223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FEF6C2-6F40-9A46-A2B0-2536B710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014" y="1346749"/>
            <a:ext cx="277535" cy="2775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F3709B-F15A-8747-AE2C-EA3DD7AF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5796" y="2121522"/>
            <a:ext cx="876038" cy="851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D9C59-85B7-2741-95CE-0039F96109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834" y="2477122"/>
            <a:ext cx="211635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2232A4-7733-824E-B7D6-0B33AFBB3230}"/>
              </a:ext>
            </a:extLst>
          </p:cNvPr>
          <p:cNvSpPr txBox="1"/>
          <p:nvPr/>
        </p:nvSpPr>
        <p:spPr>
          <a:xfrm>
            <a:off x="2642840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43F664-4ADE-CC4B-9BC0-C7AA8190D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8192" y="2121522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215815B-A0A0-D847-9C65-B8835E471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246" y="2121522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FE958-7C43-8C4C-94F3-3429268DBEDD}"/>
              </a:ext>
            </a:extLst>
          </p:cNvPr>
          <p:cNvSpPr txBox="1"/>
          <p:nvPr/>
        </p:nvSpPr>
        <p:spPr>
          <a:xfrm>
            <a:off x="4710570" y="2863735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A3336-3744-0343-8EC2-E8CAFAFF75B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149392" y="2477122"/>
            <a:ext cx="95885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FD22D6-89BE-F649-9E48-6290EEFB8985}"/>
              </a:ext>
            </a:extLst>
          </p:cNvPr>
          <p:cNvSpPr txBox="1"/>
          <p:nvPr/>
        </p:nvSpPr>
        <p:spPr>
          <a:xfrm>
            <a:off x="5896269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ABA186-30C3-E547-95BC-CCFBCE857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1621" y="2121522"/>
            <a:ext cx="711200" cy="711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909AB4-336E-F64F-8FD6-DD3BD6027B3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5819446" y="2477122"/>
            <a:ext cx="87217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8D2617-87E3-A341-A7F8-4DBBAE01FD41}"/>
              </a:ext>
            </a:extLst>
          </p:cNvPr>
          <p:cNvSpPr txBox="1"/>
          <p:nvPr/>
        </p:nvSpPr>
        <p:spPr>
          <a:xfrm>
            <a:off x="183048" y="739772"/>
            <a:ext cx="7439344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Create</a:t>
            </a:r>
            <a:r>
              <a:rPr lang="zh-CN" altLang="en-US" dirty="0"/>
              <a:t> </a:t>
            </a:r>
            <a:r>
              <a:rPr lang="en-US" dirty="0"/>
              <a:t>https://url1?targetUrl=https//url2 	</a:t>
            </a:r>
            <a:r>
              <a:rPr lang="en-US" altLang="zh-CN" dirty="0">
                <a:solidFill>
                  <a:srgbClr val="0070C0"/>
                </a:solidFill>
              </a:rPr>
              <a:t>Backend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Response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 </a:t>
            </a:r>
            <a:endParaRPr lang="en-US" dirty="0"/>
          </a:p>
          <a:p>
            <a:r>
              <a:rPr lang="en-US" altLang="zh-CN" dirty="0">
                <a:solidFill>
                  <a:srgbClr val="0070C0"/>
                </a:solidFill>
              </a:rPr>
              <a:t>Access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			</a:t>
            </a:r>
            <a:r>
              <a:rPr lang="en-US" altLang="zh-CN" dirty="0">
                <a:solidFill>
                  <a:srgbClr val="0070C0"/>
                </a:solidFill>
              </a:rPr>
              <a:t>301 Redirect</a:t>
            </a:r>
            <a:r>
              <a:rPr lang="en-US" altLang="zh-CN" dirty="0"/>
              <a:t> https://url2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18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A67C-DE1F-AA4D-A8C7-48570CA2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打开一个浏览器进行测试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CB546-468B-3747-BBDC-631CEDBC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670"/>
            <a:ext cx="6732104" cy="1758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968F5-D72A-984E-837E-0A8204F4F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30" y="1891301"/>
            <a:ext cx="9440863" cy="17929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2AA90-D038-1249-B69E-4078286B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44378"/>
            <a:ext cx="9440863" cy="1254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523C8C-B7AD-2C4C-ADA6-440FE939CE6C}"/>
              </a:ext>
            </a:extLst>
          </p:cNvPr>
          <p:cNvSpPr txBox="1"/>
          <p:nvPr/>
        </p:nvSpPr>
        <p:spPr>
          <a:xfrm>
            <a:off x="7096469" y="749417"/>
            <a:ext cx="2231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打开浏览器测试</a:t>
            </a:r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 生成短网址代码</a:t>
            </a:r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 短网址跳转成功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B1422C-CD92-7B43-BDFF-BBF88E10D528}"/>
              </a:ext>
            </a:extLst>
          </p:cNvPr>
          <p:cNvSpPr/>
          <p:nvPr/>
        </p:nvSpPr>
        <p:spPr>
          <a:xfrm>
            <a:off x="771662" y="4799996"/>
            <a:ext cx="6102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4292E"/>
                </a:solidFill>
                <a:latin typeface="-apple-system"/>
              </a:rPr>
              <a:t>进一步把前面的域名缩短，参见 </a:t>
            </a:r>
            <a:r>
              <a:rPr lang="en-US" sz="2000" b="1" dirty="0">
                <a:solidFill>
                  <a:srgbClr val="24292E"/>
                </a:solidFill>
                <a:latin typeface="-apple-system"/>
              </a:rPr>
              <a:t>Custom Domain</a:t>
            </a:r>
            <a:r>
              <a:rPr lang="zh-CN" altLang="en-US" sz="2000" b="1" dirty="0">
                <a:solidFill>
                  <a:srgbClr val="24292E"/>
                </a:solidFill>
                <a:latin typeface="-apple-system"/>
              </a:rPr>
              <a:t> 小节</a:t>
            </a:r>
            <a:endParaRPr lang="en-US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3329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1C2C-FE49-5245-813E-B5A323FD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增加监控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B193-0016-A140-B853-309768439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/>
              <a:t>stack</a:t>
            </a:r>
          </a:p>
          <a:p>
            <a:r>
              <a:rPr lang="en-US" dirty="0" err="1"/>
              <a:t>cdk</a:t>
            </a:r>
            <a:r>
              <a:rPr lang="en-US" dirty="0"/>
              <a:t> deploy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4C24A-2A04-0448-B344-D493AD50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93" y="0"/>
            <a:ext cx="6180711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7CCCE-7287-AD41-B82C-7529A3110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59" y="910009"/>
            <a:ext cx="8142744" cy="3369266"/>
          </a:xfrm>
        </p:spPr>
        <p:txBody>
          <a:bodyPr/>
          <a:lstStyle/>
          <a:p>
            <a:r>
              <a:rPr lang="en-US" dirty="0"/>
              <a:t>Terminal </a:t>
            </a:r>
            <a:r>
              <a:rPr lang="zh-CN" altLang="en-US" dirty="0"/>
              <a:t>中 </a:t>
            </a:r>
            <a:r>
              <a:rPr lang="en-US" dirty="0" err="1"/>
              <a:t>cdk</a:t>
            </a:r>
            <a:r>
              <a:rPr lang="en-US" dirty="0"/>
              <a:t> deploy</a:t>
            </a:r>
          </a:p>
          <a:p>
            <a:r>
              <a:rPr lang="zh-CN" altLang="en-US" dirty="0"/>
              <a:t>可以看到新生成的</a:t>
            </a:r>
            <a:r>
              <a:rPr lang="en-US" altLang="zh-CN" dirty="0"/>
              <a:t> Dashboard</a:t>
            </a:r>
            <a:r>
              <a:rPr lang="zh-CN" altLang="en-US" dirty="0"/>
              <a:t> 链接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1428A-6F31-A749-8A39-9515AA6C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504"/>
            <a:ext cx="9440863" cy="19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87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B1575-2FCE-614D-AA3E-B2EB7706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8D0DE-F08F-1F4C-9E6E-D042FCFB3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BCBB5-18DD-0C49-8289-4531AD31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7289"/>
            <a:ext cx="9440863" cy="47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48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B553-544A-EB49-B817-0779F6808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只修改了</a:t>
            </a:r>
            <a:r>
              <a:rPr lang="en-US" altLang="zh-CN" dirty="0"/>
              <a:t> Lambda </a:t>
            </a:r>
            <a:r>
              <a:rPr lang="zh-CN" altLang="en-US" dirty="0"/>
              <a:t>函数代码，怎么更新？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5DDC9-91A3-174E-B599-F10E46228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改完</a:t>
            </a:r>
            <a:r>
              <a:rPr lang="en-US" altLang="zh-CN" dirty="0"/>
              <a:t>Lambda</a:t>
            </a:r>
            <a:r>
              <a:rPr lang="zh-CN" altLang="en-US" dirty="0"/>
              <a:t>代码之后，同样一句</a:t>
            </a:r>
            <a:r>
              <a:rPr lang="en-US" altLang="zh-CN" dirty="0"/>
              <a:t> </a:t>
            </a:r>
            <a:r>
              <a:rPr lang="en-US" altLang="zh-CN" dirty="0" err="1"/>
              <a:t>cdk</a:t>
            </a:r>
            <a:r>
              <a:rPr lang="en-US" altLang="zh-CN" dirty="0"/>
              <a:t> deploy </a:t>
            </a:r>
            <a:r>
              <a:rPr lang="zh-CN" altLang="en-US" dirty="0"/>
              <a:t>即可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70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FA89-9C86-484E-A670-613372330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03FC08-2662-094C-8A9C-6BFE1D690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310" y="1"/>
            <a:ext cx="8804338" cy="53101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520B61-1D0D-1340-BA43-FD5B52056016}"/>
              </a:ext>
            </a:extLst>
          </p:cNvPr>
          <p:cNvSpPr txBox="1"/>
          <p:nvPr/>
        </p:nvSpPr>
        <p:spPr>
          <a:xfrm>
            <a:off x="6427296" y="119269"/>
            <a:ext cx="2460930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>
                <a:solidFill>
                  <a:schemeClr val="bg1"/>
                </a:solidFill>
              </a:rPr>
              <a:t>在</a:t>
            </a:r>
            <a:r>
              <a:rPr lang="en-US" altLang="zh-CN" b="1" i="1" dirty="0">
                <a:solidFill>
                  <a:schemeClr val="bg1"/>
                </a:solidFill>
              </a:rPr>
              <a:t>IDE</a:t>
            </a:r>
            <a:r>
              <a:rPr lang="zh-CN" altLang="en-US" b="1" i="1" dirty="0">
                <a:solidFill>
                  <a:schemeClr val="bg1"/>
                </a:solidFill>
              </a:rPr>
              <a:t>中更新 </a:t>
            </a:r>
            <a:r>
              <a:rPr lang="en-US" altLang="zh-CN" b="1" i="1" dirty="0">
                <a:solidFill>
                  <a:schemeClr val="bg1"/>
                </a:solidFill>
              </a:rPr>
              <a:t>Lambda</a:t>
            </a:r>
            <a:r>
              <a:rPr lang="zh-CN" altLang="en-US" b="1" i="1" dirty="0">
                <a:solidFill>
                  <a:schemeClr val="bg1"/>
                </a:solidFill>
              </a:rPr>
              <a:t> 代码</a:t>
            </a:r>
            <a:endParaRPr lang="en-US" altLang="zh-CN" b="1" i="1" dirty="0">
              <a:solidFill>
                <a:schemeClr val="bg1"/>
              </a:solidFill>
            </a:endParaRPr>
          </a:p>
          <a:p>
            <a:r>
              <a:rPr lang="zh-CN" altLang="en-US" b="1" i="1" dirty="0">
                <a:solidFill>
                  <a:schemeClr val="bg1"/>
                </a:solidFill>
              </a:rPr>
              <a:t>并</a:t>
            </a:r>
            <a:r>
              <a:rPr lang="en-US" altLang="zh-CN" b="1" i="1" dirty="0">
                <a:solidFill>
                  <a:schemeClr val="bg1"/>
                </a:solidFill>
              </a:rPr>
              <a:t>Deploy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9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096F1-E78E-504F-B0C0-626A9A32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F7D3-7DC0-894B-AFC9-FBCCE8C5C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55280-4843-B24B-87F7-BA428CC0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1" y="0"/>
            <a:ext cx="9048560" cy="53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8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FAA7-649C-1D46-BCC0-BDDA09F4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1DA5A7-55B0-2648-9776-D1FBFE3404EA}"/>
              </a:ext>
            </a:extLst>
          </p:cNvPr>
          <p:cNvSpPr txBox="1"/>
          <p:nvPr/>
        </p:nvSpPr>
        <p:spPr>
          <a:xfrm>
            <a:off x="7589231" y="2995871"/>
            <a:ext cx="1202573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i="1" dirty="0"/>
              <a:t>云上验证</a:t>
            </a:r>
            <a:endParaRPr lang="en-US" altLang="zh-CN" b="1" i="1" dirty="0"/>
          </a:p>
          <a:p>
            <a:r>
              <a:rPr lang="zh-CN" altLang="en-US" b="1" i="1" dirty="0"/>
              <a:t>代码已更新</a:t>
            </a:r>
            <a:endParaRPr lang="en-US" b="1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ECCD8-E779-144D-852B-F6A9A199A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15" y="282719"/>
            <a:ext cx="6988116" cy="4791852"/>
          </a:xfrm>
        </p:spPr>
      </p:pic>
    </p:spTree>
    <p:extLst>
      <p:ext uri="{BB962C8B-B14F-4D97-AF65-F5344CB8AC3E}">
        <p14:creationId xmlns:p14="http://schemas.microsoft.com/office/powerpoint/2010/main" val="427066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96342-4CB6-484F-B945-42BF65A1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没改</a:t>
            </a:r>
            <a:r>
              <a:rPr lang="en-US" altLang="zh-CN" dirty="0"/>
              <a:t>Lambda</a:t>
            </a:r>
            <a:r>
              <a:rPr lang="zh-CN" altLang="en-US" dirty="0"/>
              <a:t>直接</a:t>
            </a:r>
            <a:r>
              <a:rPr lang="en-US" altLang="zh-CN" dirty="0" err="1"/>
              <a:t>depoy</a:t>
            </a:r>
            <a:r>
              <a:rPr lang="zh-CN" altLang="en-US" dirty="0"/>
              <a:t>？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1AF9F-6A3F-0545-A792-F6FC4F13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288" y="2026887"/>
            <a:ext cx="8142287" cy="2142239"/>
          </a:xfrm>
        </p:spPr>
      </p:pic>
    </p:spTree>
    <p:extLst>
      <p:ext uri="{BB962C8B-B14F-4D97-AF65-F5344CB8AC3E}">
        <p14:creationId xmlns:p14="http://schemas.microsoft.com/office/powerpoint/2010/main" val="2989073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3">
            <a:extLst>
              <a:ext uri="{FF2B5EF4-FFF2-40B4-BE49-F238E27FC236}">
                <a16:creationId xmlns:a16="http://schemas.microsoft.com/office/drawing/2014/main" id="{3A7BB858-2CDA-6043-9D90-48EB7870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15" y="249257"/>
            <a:ext cx="1467068" cy="31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目标架构</a:t>
            </a:r>
            <a:r>
              <a:rPr lang="en-US" altLang="zh-CN" sz="1472" b="1" dirty="0">
                <a:latin typeface="微软雅黑" charset="-122"/>
                <a:ea typeface="微软雅黑" charset="-122"/>
                <a:cs typeface="微软雅黑" charset="-122"/>
              </a:rPr>
              <a:t>(</a:t>
            </a: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扩展</a:t>
            </a:r>
            <a:r>
              <a:rPr lang="en-US" altLang="zh-CN" sz="1472" b="1" dirty="0">
                <a:latin typeface="微软雅黑" charset="-122"/>
                <a:ea typeface="微软雅黑" charset="-122"/>
                <a:cs typeface="微软雅黑" charset="-122"/>
              </a:rPr>
              <a:t>)</a:t>
            </a:r>
            <a:endParaRPr lang="zh-CN" altLang="en-US" sz="1472" b="1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83517-E302-B344-9A33-87C985CB492B}"/>
              </a:ext>
            </a:extLst>
          </p:cNvPr>
          <p:cNvSpPr/>
          <p:nvPr/>
        </p:nvSpPr>
        <p:spPr>
          <a:xfrm>
            <a:off x="2877014" y="1346748"/>
            <a:ext cx="5100303" cy="36936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FEF6C2-6F40-9A46-A2B0-2536B710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014" y="1346749"/>
            <a:ext cx="277535" cy="2775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F3709B-F15A-8747-AE2C-EA3DD7AF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5796" y="2121522"/>
            <a:ext cx="876038" cy="851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D9C59-85B7-2741-95CE-0039F96109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834" y="2477122"/>
            <a:ext cx="211635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2232A4-7733-824E-B7D6-0B33AFBB3230}"/>
              </a:ext>
            </a:extLst>
          </p:cNvPr>
          <p:cNvSpPr txBox="1"/>
          <p:nvPr/>
        </p:nvSpPr>
        <p:spPr>
          <a:xfrm>
            <a:off x="2642840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43F664-4ADE-CC4B-9BC0-C7AA8190D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8192" y="2121522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215815B-A0A0-D847-9C65-B8835E471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246" y="2121522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FE958-7C43-8C4C-94F3-3429268DBEDD}"/>
              </a:ext>
            </a:extLst>
          </p:cNvPr>
          <p:cNvSpPr txBox="1"/>
          <p:nvPr/>
        </p:nvSpPr>
        <p:spPr>
          <a:xfrm>
            <a:off x="4710570" y="2863735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A3336-3744-0343-8EC2-E8CAFAFF75B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149392" y="2477122"/>
            <a:ext cx="95885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FD22D6-89BE-F649-9E48-6290EEFB8985}"/>
              </a:ext>
            </a:extLst>
          </p:cNvPr>
          <p:cNvSpPr txBox="1"/>
          <p:nvPr/>
        </p:nvSpPr>
        <p:spPr>
          <a:xfrm>
            <a:off x="5896269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ABA186-30C3-E547-95BC-CCFBCE857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1621" y="2121522"/>
            <a:ext cx="711200" cy="711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909AB4-336E-F64F-8FD6-DD3BD6027B3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5819446" y="2477122"/>
            <a:ext cx="87217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8D2617-87E3-A341-A7F8-4DBBAE01FD41}"/>
              </a:ext>
            </a:extLst>
          </p:cNvPr>
          <p:cNvSpPr txBox="1"/>
          <p:nvPr/>
        </p:nvSpPr>
        <p:spPr>
          <a:xfrm>
            <a:off x="183048" y="739772"/>
            <a:ext cx="7439344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Create</a:t>
            </a:r>
            <a:r>
              <a:rPr lang="zh-CN" altLang="en-US" dirty="0"/>
              <a:t> </a:t>
            </a:r>
            <a:r>
              <a:rPr lang="en-US" dirty="0"/>
              <a:t>https://url1?targetUrl=https//url2 	</a:t>
            </a:r>
            <a:r>
              <a:rPr lang="en-US" altLang="zh-CN" dirty="0">
                <a:solidFill>
                  <a:srgbClr val="0070C0"/>
                </a:solidFill>
              </a:rPr>
              <a:t>Backend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Response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 </a:t>
            </a:r>
            <a:endParaRPr lang="en-US" dirty="0"/>
          </a:p>
          <a:p>
            <a:r>
              <a:rPr lang="en-US" altLang="zh-CN" dirty="0">
                <a:solidFill>
                  <a:srgbClr val="0070C0"/>
                </a:solidFill>
              </a:rPr>
              <a:t>Access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			</a:t>
            </a:r>
            <a:r>
              <a:rPr lang="en-US" altLang="zh-CN" dirty="0">
                <a:solidFill>
                  <a:srgbClr val="0070C0"/>
                </a:solidFill>
              </a:rPr>
              <a:t>301 Redirect</a:t>
            </a:r>
            <a:r>
              <a:rPr lang="en-US" altLang="zh-CN" dirty="0"/>
              <a:t> https://url2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30715B-1379-B748-8EBE-45D35FA85660}"/>
              </a:ext>
            </a:extLst>
          </p:cNvPr>
          <p:cNvSpPr txBox="1"/>
          <p:nvPr/>
        </p:nvSpPr>
        <p:spPr>
          <a:xfrm>
            <a:off x="2680483" y="45222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8F4CEFC-A6CC-6C47-AD9B-71F9A651A0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75835" y="3680349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305889-E35E-E845-8503-060B20FAEFE4}"/>
              </a:ext>
            </a:extLst>
          </p:cNvPr>
          <p:cNvSpPr txBox="1"/>
          <p:nvPr/>
        </p:nvSpPr>
        <p:spPr>
          <a:xfrm>
            <a:off x="4472776" y="452585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</a:t>
            </a:r>
          </a:p>
          <a:p>
            <a:pPr algn="ctr"/>
            <a:r>
              <a:rPr lang="en-US" sz="1400" dirty="0"/>
              <a:t> Manager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EBC1F49-FD20-AE40-A4A9-42CE2351DC6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78918" y="3681780"/>
            <a:ext cx="711200" cy="7112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1A63A5-3FF9-754B-BBCC-CDEBD3B00840}"/>
              </a:ext>
            </a:extLst>
          </p:cNvPr>
          <p:cNvCxnSpPr>
            <a:cxnSpLocks/>
            <a:stCxn id="6" idx="1"/>
            <a:endCxn id="18" idx="1"/>
          </p:cNvCxnSpPr>
          <p:nvPr/>
        </p:nvCxnSpPr>
        <p:spPr>
          <a:xfrm>
            <a:off x="1321834" y="2547145"/>
            <a:ext cx="2154001" cy="148880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BB4DD8-4AB7-B741-B34D-1428727C61B1}"/>
              </a:ext>
            </a:extLst>
          </p:cNvPr>
          <p:cNvCxnSpPr>
            <a:cxnSpLocks/>
            <a:stCxn id="10" idx="2"/>
            <a:endCxn id="22" idx="1"/>
          </p:cNvCxnSpPr>
          <p:nvPr/>
        </p:nvCxnSpPr>
        <p:spPr>
          <a:xfrm>
            <a:off x="3793792" y="3171512"/>
            <a:ext cx="1385126" cy="865868"/>
          </a:xfrm>
          <a:prstGeom prst="straightConnector1">
            <a:avLst/>
          </a:prstGeom>
          <a:ln w="12700">
            <a:solidFill>
              <a:srgbClr val="545B64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2F4FAC-F2C8-2742-91DB-49CAEB69902C}"/>
              </a:ext>
            </a:extLst>
          </p:cNvPr>
          <p:cNvSpPr txBox="1"/>
          <p:nvPr/>
        </p:nvSpPr>
        <p:spPr>
          <a:xfrm>
            <a:off x="5987296" y="45222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4BFAC2FD-9682-384F-9C4A-6210DE26A4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91621" y="3680349"/>
            <a:ext cx="711200" cy="7112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3AE033-0175-EA45-BF58-4DA51B780CA1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504992" y="3149312"/>
            <a:ext cx="2542229" cy="531037"/>
          </a:xfrm>
          <a:prstGeom prst="straightConnector1">
            <a:avLst/>
          </a:prstGeom>
          <a:ln w="12700">
            <a:solidFill>
              <a:srgbClr val="545B64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2C32D8-3422-F547-9001-EA4CAB347B66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980421" y="3202525"/>
            <a:ext cx="1066800" cy="477824"/>
          </a:xfrm>
          <a:prstGeom prst="straightConnector1">
            <a:avLst/>
          </a:prstGeom>
          <a:ln w="12700">
            <a:solidFill>
              <a:srgbClr val="545B64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989913-0A5E-0547-B1DC-2B87DAB59825}"/>
              </a:ext>
            </a:extLst>
          </p:cNvPr>
          <p:cNvCxnSpPr>
            <a:cxnSpLocks/>
            <a:stCxn id="20" idx="2"/>
            <a:endCxn id="30" idx="0"/>
          </p:cNvCxnSpPr>
          <p:nvPr/>
        </p:nvCxnSpPr>
        <p:spPr>
          <a:xfrm>
            <a:off x="7047221" y="3171512"/>
            <a:ext cx="0" cy="508837"/>
          </a:xfrm>
          <a:prstGeom prst="straightConnector1">
            <a:avLst/>
          </a:prstGeom>
          <a:ln w="12700">
            <a:solidFill>
              <a:srgbClr val="545B64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49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B4CB-CB09-0243-8AB9-23AC598F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 Domain (optional)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D3300-A9C4-1944-80E4-FC9D1DFBF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Certificate Manager </a:t>
            </a:r>
            <a:r>
              <a:rPr lang="zh-CN" altLang="en-US" dirty="0"/>
              <a:t>中新建一个</a:t>
            </a:r>
            <a:r>
              <a:rPr lang="en-US" dirty="0"/>
              <a:t> SSL </a:t>
            </a:r>
            <a:r>
              <a:rPr lang="zh-CN" altLang="en-US" dirty="0"/>
              <a:t>证书</a:t>
            </a:r>
            <a:endParaRPr lang="en-US" altLang="zh-CN" dirty="0"/>
          </a:p>
          <a:p>
            <a:r>
              <a:rPr lang="en-US" dirty="0"/>
              <a:t>Amazon API Gateway</a:t>
            </a:r>
            <a:r>
              <a:rPr lang="zh-CN" altLang="en-US" dirty="0"/>
              <a:t> 中建</a:t>
            </a:r>
            <a:r>
              <a:rPr lang="en-US" dirty="0"/>
              <a:t> Custom Domain Name</a:t>
            </a:r>
            <a:r>
              <a:rPr lang="zh-CN" altLang="en-US" dirty="0"/>
              <a:t> 并绑定 </a:t>
            </a:r>
            <a:r>
              <a:rPr lang="en-US" dirty="0" err="1"/>
              <a:t>api</a:t>
            </a:r>
            <a:r>
              <a:rPr lang="en-US" dirty="0"/>
              <a:t>/stage</a:t>
            </a:r>
            <a:r>
              <a:rPr lang="zh-CN" altLang="en-US" dirty="0"/>
              <a:t>，以及刚才建的 </a:t>
            </a:r>
            <a:r>
              <a:rPr lang="en-US" altLang="zh-CN" dirty="0"/>
              <a:t>SSL</a:t>
            </a:r>
            <a:r>
              <a:rPr lang="zh-CN" altLang="en-US" dirty="0"/>
              <a:t> 证书</a:t>
            </a:r>
            <a:endParaRPr lang="en-US" dirty="0"/>
          </a:p>
          <a:p>
            <a:r>
              <a:rPr lang="en-US" dirty="0"/>
              <a:t>Amazon Rout53 </a:t>
            </a:r>
            <a:r>
              <a:rPr lang="zh-CN" altLang="en-US" dirty="0"/>
              <a:t> 中 建一个</a:t>
            </a:r>
            <a:r>
              <a:rPr lang="en-US" dirty="0"/>
              <a:t> CNAME </a:t>
            </a:r>
            <a:r>
              <a:rPr lang="zh-CN" altLang="en-US" dirty="0"/>
              <a:t>记录，完成自定义域名 </a:t>
            </a:r>
            <a:r>
              <a:rPr lang="en-US" dirty="0" err="1"/>
              <a:t>go.xyz.com</a:t>
            </a:r>
            <a:r>
              <a:rPr lang="zh-CN" altLang="en-US" dirty="0"/>
              <a:t> 到</a:t>
            </a:r>
            <a:r>
              <a:rPr lang="en-US" altLang="zh-CN" dirty="0"/>
              <a:t>API</a:t>
            </a:r>
            <a:r>
              <a:rPr lang="zh-CN" altLang="en-US" dirty="0"/>
              <a:t>的跳转。或使用在其他</a:t>
            </a:r>
            <a:r>
              <a:rPr lang="en-US" dirty="0"/>
              <a:t> DNS </a:t>
            </a:r>
            <a:r>
              <a:rPr lang="zh-CN" altLang="en-US" dirty="0"/>
              <a:t>服务商托管域名服务中增加 </a:t>
            </a:r>
            <a:r>
              <a:rPr lang="en-US" altLang="zh-CN" dirty="0"/>
              <a:t>CNAME</a:t>
            </a:r>
            <a:r>
              <a:rPr lang="zh-CN" altLang="en-US" dirty="0"/>
              <a:t>记录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2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F96AC-8693-CC4E-B50B-226D545D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删除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FD6AE-6D2D-A34B-870F-63055E3C0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dirty="0" err="1"/>
              <a:t>cdk</a:t>
            </a:r>
            <a:r>
              <a:rPr lang="en-US" dirty="0"/>
              <a:t> destroy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01F91-B0C2-6C40-885C-7A17E68EA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" y="2034232"/>
            <a:ext cx="6896445" cy="29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9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71575E2E-5EC8-D74E-A04A-CA4EE117C53B}"/>
              </a:ext>
            </a:extLst>
          </p:cNvPr>
          <p:cNvSpPr>
            <a:spLocks noChangeAspect="1"/>
          </p:cNvSpPr>
          <p:nvPr/>
        </p:nvSpPr>
        <p:spPr bwMode="auto">
          <a:xfrm>
            <a:off x="3618514" y="1107196"/>
            <a:ext cx="4290430" cy="80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984">
              <a:lnSpc>
                <a:spcPct val="93000"/>
              </a:lnSpc>
              <a:buSzPct val="100000"/>
              <a:defRPr/>
            </a:pPr>
            <a:r>
              <a:rPr lang="en-US" altLang="zh-CN" sz="4968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968" b="1" kern="10" dirty="0">
              <a:ln w="9525">
                <a:round/>
                <a:headEnd/>
                <a:tailEnd/>
              </a:ln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5">
            <a:extLst>
              <a:ext uri="{FF2B5EF4-FFF2-40B4-BE49-F238E27FC236}">
                <a16:creationId xmlns:a16="http://schemas.microsoft.com/office/drawing/2014/main" id="{0E18BB46-B91D-554E-8B46-F7FBA63830C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301495" y="2496329"/>
            <a:ext cx="2924468" cy="3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charset="-122"/>
                <a:ea typeface="等线" charset="-122"/>
                <a:cs typeface="等线" charset="-122"/>
              </a:defRPr>
            </a:lvl9pPr>
          </a:lstStyle>
          <a:p>
            <a:r>
              <a:rPr kumimoji="1" lang="en-US" altLang="zh-CN" sz="1840" dirty="0" err="1">
                <a:latin typeface="Microsoft YaHei" charset="-122"/>
                <a:ea typeface="Microsoft YaHei" charset="-122"/>
                <a:cs typeface="Microsoft YaHei" charset="-122"/>
              </a:rPr>
              <a:t>huangzb@amazon.com</a:t>
            </a:r>
            <a:endParaRPr kumimoji="1" lang="zh-CN" altLang="en-US" sz="18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20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3">
            <a:extLst>
              <a:ext uri="{FF2B5EF4-FFF2-40B4-BE49-F238E27FC236}">
                <a16:creationId xmlns:a16="http://schemas.microsoft.com/office/drawing/2014/main" id="{2D3B751E-9C4F-224A-BBCE-EC4DDFC8D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15" y="249257"/>
            <a:ext cx="2698175" cy="31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使用你熟悉的 </a:t>
            </a:r>
            <a:r>
              <a:rPr lang="en-US" altLang="zh-CN" sz="1472" b="1" dirty="0">
                <a:latin typeface="微软雅黑" charset="-122"/>
                <a:ea typeface="微软雅黑" charset="-122"/>
                <a:cs typeface="微软雅黑" charset="-122"/>
              </a:rPr>
              <a:t>IDE </a:t>
            </a: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运行和调试</a:t>
            </a:r>
            <a:endParaRPr lang="en-US" altLang="zh-CN" sz="1472" b="1" dirty="0"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9D738A-58B6-AC40-8A26-07EE60C3C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053513"/>
            <a:ext cx="9440863" cy="1203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1D9A20-3B80-1F47-9649-2A9898408D77}"/>
              </a:ext>
            </a:extLst>
          </p:cNvPr>
          <p:cNvSpPr txBox="1"/>
          <p:nvPr/>
        </p:nvSpPr>
        <p:spPr>
          <a:xfrm>
            <a:off x="3727946" y="3534936"/>
            <a:ext cx="1984967" cy="337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 with AWS Toolkits</a:t>
            </a:r>
          </a:p>
        </p:txBody>
      </p:sp>
    </p:spTree>
    <p:extLst>
      <p:ext uri="{BB962C8B-B14F-4D97-AF65-F5344CB8AC3E}">
        <p14:creationId xmlns:p14="http://schemas.microsoft.com/office/powerpoint/2010/main" val="374178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F528533-574F-9949-AE58-CF12904354F8}"/>
              </a:ext>
            </a:extLst>
          </p:cNvPr>
          <p:cNvGrpSpPr>
            <a:grpSpLocks noChangeAspect="1"/>
          </p:cNvGrpSpPr>
          <p:nvPr/>
        </p:nvGrpSpPr>
        <p:grpSpPr>
          <a:xfrm>
            <a:off x="4070581" y="1643114"/>
            <a:ext cx="5508963" cy="999587"/>
            <a:chOff x="5382796" y="2919492"/>
            <a:chExt cx="8223426" cy="1293669"/>
          </a:xfrm>
        </p:grpSpPr>
        <p:sp>
          <p:nvSpPr>
            <p:cNvPr id="9" name="矩形 4">
              <a:extLst>
                <a:ext uri="{FF2B5EF4-FFF2-40B4-BE49-F238E27FC236}">
                  <a16:creationId xmlns:a16="http://schemas.microsoft.com/office/drawing/2014/main" id="{3541F7F4-D25B-5D40-9791-627FCC09F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2796" y="2919492"/>
              <a:ext cx="8096830" cy="779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动手实验</a:t>
              </a:r>
              <a:r>
                <a:rPr lang="en-US" altLang="zh-CN" sz="3312" b="1" dirty="0">
                  <a:latin typeface="Microsoft YaHei" panose="020B0503020204020204" pitchFamily="34" charset="-122"/>
                  <a:ea typeface="Microsoft YaHei" panose="020B0503020204020204" pitchFamily="34" charset="-122"/>
                  <a:sym typeface="Arial" panose="020B0604020202020204" pitchFamily="34" charset="0"/>
                </a:rPr>
                <a:t> Lab 4</a:t>
              </a:r>
              <a:endParaRPr lang="zh-CN" altLang="en-US" sz="3312" b="1" dirty="0"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 24">
              <a:extLst>
                <a:ext uri="{FF2B5EF4-FFF2-40B4-BE49-F238E27FC236}">
                  <a16:creationId xmlns:a16="http://schemas.microsoft.com/office/drawing/2014/main" id="{AB18AAB7-9065-7F4C-8631-688237C2B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4855" y="3705710"/>
              <a:ext cx="8161367" cy="50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AWS CDK </a:t>
              </a:r>
              <a:r>
                <a:rPr lang="zh-CN" altLang="en-US" sz="1472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开发一个无服务器短网址应用</a:t>
              </a:r>
              <a:endParaRPr lang="zh-CN" altLang="en-US" sz="1449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68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13">
            <a:extLst>
              <a:ext uri="{FF2B5EF4-FFF2-40B4-BE49-F238E27FC236}">
                <a16:creationId xmlns:a16="http://schemas.microsoft.com/office/drawing/2014/main" id="{3A7BB858-2CDA-6043-9D90-48EB78701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15" y="249257"/>
            <a:ext cx="941283" cy="318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  <a:ea typeface="等线" charset="-122"/>
                <a:cs typeface="等线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72" b="1" dirty="0">
                <a:latin typeface="微软雅黑" charset="-122"/>
                <a:ea typeface="微软雅黑" charset="-122"/>
                <a:cs typeface="微软雅黑" charset="-122"/>
              </a:rPr>
              <a:t>目标架构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83517-E302-B344-9A33-87C985CB492B}"/>
              </a:ext>
            </a:extLst>
          </p:cNvPr>
          <p:cNvSpPr/>
          <p:nvPr/>
        </p:nvSpPr>
        <p:spPr>
          <a:xfrm>
            <a:off x="2877014" y="1346748"/>
            <a:ext cx="5100303" cy="24223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2FEF6C2-6F40-9A46-A2B0-2536B7101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7014" y="1346749"/>
            <a:ext cx="277535" cy="27753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8F3709B-F15A-8747-AE2C-EA3DD7AFE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45796" y="2121522"/>
            <a:ext cx="876038" cy="8512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5D9C59-85B7-2741-95CE-0039F961096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321834" y="2477122"/>
            <a:ext cx="2116358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92232A4-7733-824E-B7D6-0B33AFBB3230}"/>
              </a:ext>
            </a:extLst>
          </p:cNvPr>
          <p:cNvSpPr txBox="1"/>
          <p:nvPr/>
        </p:nvSpPr>
        <p:spPr>
          <a:xfrm>
            <a:off x="2642840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API Gateway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843F664-4ADE-CC4B-9BC0-C7AA8190D5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8192" y="2121522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215815B-A0A0-D847-9C65-B8835E4712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08246" y="2121522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0FE958-7C43-8C4C-94F3-3429268DBEDD}"/>
              </a:ext>
            </a:extLst>
          </p:cNvPr>
          <p:cNvSpPr txBox="1"/>
          <p:nvPr/>
        </p:nvSpPr>
        <p:spPr>
          <a:xfrm>
            <a:off x="4710570" y="2863735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2A3336-3744-0343-8EC2-E8CAFAFF75BC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149392" y="2477122"/>
            <a:ext cx="958854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2FD22D6-89BE-F649-9E48-6290EEFB8985}"/>
              </a:ext>
            </a:extLst>
          </p:cNvPr>
          <p:cNvSpPr txBox="1"/>
          <p:nvPr/>
        </p:nvSpPr>
        <p:spPr>
          <a:xfrm>
            <a:off x="5896269" y="286373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5ABA186-30C3-E547-95BC-CCFBCE8570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91621" y="2121522"/>
            <a:ext cx="711200" cy="7112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909AB4-336E-F64F-8FD6-DD3BD6027B3D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5819446" y="2477122"/>
            <a:ext cx="872175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38D2617-87E3-A341-A7F8-4DBBAE01FD41}"/>
              </a:ext>
            </a:extLst>
          </p:cNvPr>
          <p:cNvSpPr txBox="1"/>
          <p:nvPr/>
        </p:nvSpPr>
        <p:spPr>
          <a:xfrm>
            <a:off x="183048" y="739772"/>
            <a:ext cx="7439344" cy="582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Create</a:t>
            </a:r>
            <a:r>
              <a:rPr lang="zh-CN" altLang="en-US" dirty="0"/>
              <a:t> </a:t>
            </a:r>
            <a:r>
              <a:rPr lang="en-US" dirty="0"/>
              <a:t>https://url1?targetUrl=https//url2 	</a:t>
            </a:r>
            <a:r>
              <a:rPr lang="en-US" altLang="zh-CN" dirty="0">
                <a:solidFill>
                  <a:srgbClr val="0070C0"/>
                </a:solidFill>
              </a:rPr>
              <a:t>Backend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Response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 </a:t>
            </a:r>
            <a:endParaRPr lang="en-US" dirty="0"/>
          </a:p>
          <a:p>
            <a:r>
              <a:rPr lang="en-US" altLang="zh-CN" dirty="0">
                <a:solidFill>
                  <a:srgbClr val="0070C0"/>
                </a:solidFill>
              </a:rPr>
              <a:t>Access</a:t>
            </a:r>
            <a:r>
              <a:rPr lang="en-US" altLang="zh-CN" dirty="0"/>
              <a:t> https://url1/</a:t>
            </a:r>
            <a:r>
              <a:rPr lang="en-US" altLang="zh-CN" dirty="0" err="1"/>
              <a:t>abcde</a:t>
            </a:r>
            <a:r>
              <a:rPr lang="en-US" altLang="zh-CN" dirty="0"/>
              <a:t>			</a:t>
            </a:r>
            <a:r>
              <a:rPr lang="en-US" altLang="zh-CN" dirty="0">
                <a:solidFill>
                  <a:srgbClr val="0070C0"/>
                </a:solidFill>
              </a:rPr>
              <a:t>301 Redirect</a:t>
            </a:r>
            <a:r>
              <a:rPr lang="en-US" altLang="zh-CN" dirty="0"/>
              <a:t> https://url2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0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8465-E946-4B43-9CC8-86C89019A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准备条件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51B8-FFE2-9747-9499-78218FCC5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Node.js (&gt;= 8.11.x) is a MUST</a:t>
            </a:r>
          </a:p>
          <a:p>
            <a:r>
              <a:rPr lang="en-US" dirty="0"/>
              <a:t>Install Python &gt;= 3.6</a:t>
            </a:r>
          </a:p>
          <a:p>
            <a:r>
              <a:rPr lang="en-US" dirty="0"/>
              <a:t>Install the AWS CDK</a:t>
            </a:r>
          </a:p>
          <a:p>
            <a:r>
              <a:rPr lang="en-US" dirty="0"/>
              <a:t>Install AWS CLI (Command Line Interface)</a:t>
            </a:r>
          </a:p>
          <a:p>
            <a:r>
              <a:rPr lang="en-US" dirty="0"/>
              <a:t>$ </a:t>
            </a:r>
            <a:r>
              <a:rPr lang="en-US" dirty="0" err="1"/>
              <a:t>aws</a:t>
            </a:r>
            <a:r>
              <a:rPr lang="en-US" dirty="0"/>
              <a:t> configure</a:t>
            </a:r>
            <a:r>
              <a:rPr lang="zh-CN" altLang="en-US" dirty="0"/>
              <a:t> </a:t>
            </a:r>
            <a:r>
              <a:rPr lang="zh-CN" altLang="en-US" i="1" dirty="0"/>
              <a:t>配置访问</a:t>
            </a:r>
            <a:r>
              <a:rPr lang="en-US" altLang="zh-CN" i="1" dirty="0"/>
              <a:t>AWS</a:t>
            </a:r>
            <a:r>
              <a:rPr lang="zh-CN" altLang="en-US" i="1" dirty="0"/>
              <a:t>资源的密钥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6770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0F00-A4D3-5144-9D02-412E0CF9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初始化项目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C4024-C6BD-B645-BEC0-84C537AFF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i="1" dirty="0"/>
              <a:t>&lt;</a:t>
            </a:r>
            <a:r>
              <a:rPr lang="zh-CN" altLang="en-US" i="1" dirty="0"/>
              <a:t>项目目录名</a:t>
            </a:r>
            <a:r>
              <a:rPr lang="en-US" i="1" dirty="0"/>
              <a:t>&gt; </a:t>
            </a:r>
          </a:p>
          <a:p>
            <a:pPr marL="0" indent="0">
              <a:buNone/>
            </a:pPr>
            <a:r>
              <a:rPr lang="en-US" dirty="0"/>
              <a:t>$ cd </a:t>
            </a:r>
            <a:r>
              <a:rPr lang="en-US" i="1" dirty="0"/>
              <a:t>&lt;</a:t>
            </a:r>
            <a:r>
              <a:rPr lang="zh-CN" altLang="en-US" i="1" dirty="0"/>
              <a:t>项目目录名</a:t>
            </a:r>
            <a:r>
              <a:rPr lang="en-US" i="1" dirty="0"/>
              <a:t>&gt; </a:t>
            </a:r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dirty="0" err="1"/>
              <a:t>cdk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app --language=python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zh-CN" altLang="en-US" i="1" dirty="0"/>
              <a:t>打开你的</a:t>
            </a:r>
            <a:r>
              <a:rPr lang="en-US" i="1" dirty="0"/>
              <a:t> IDE</a:t>
            </a:r>
            <a:r>
              <a:rPr lang="zh-CN" altLang="en-US" i="1" dirty="0"/>
              <a:t> </a:t>
            </a:r>
            <a:endParaRPr lang="en-US" altLang="zh-CN" i="1" dirty="0"/>
          </a:p>
          <a:p>
            <a:pPr marL="0" indent="0">
              <a:buNone/>
            </a:pPr>
            <a:r>
              <a:rPr lang="en-US" dirty="0"/>
              <a:t>$ code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39697-E096-AB44-A4C1-4DC7B0107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32" y="795914"/>
            <a:ext cx="4748009" cy="316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BE3-7A0C-4442-8486-1BFF838D9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初始化项目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3B442C-E4E4-3247-A009-047CCC9F0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438" y="946096"/>
            <a:ext cx="5580865" cy="337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0D2BC-DCE4-054C-BDF4-2810EC6AA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45" y="1541712"/>
            <a:ext cx="3274993" cy="27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5792</TotalTime>
  <Words>566</Words>
  <Application>Microsoft Macintosh PowerPoint</Application>
  <PresentationFormat>Custom</PresentationFormat>
  <Paragraphs>103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-apple-system</vt:lpstr>
      <vt:lpstr>等线</vt:lpstr>
      <vt:lpstr>等线 Light</vt:lpstr>
      <vt:lpstr>Microsoft YaHei</vt:lpstr>
      <vt:lpstr>Microsoft YaHei</vt:lpstr>
      <vt:lpstr>Arial</vt:lpstr>
      <vt:lpstr>Calibri</vt:lpstr>
      <vt:lpstr>Calibri Light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准备条件</vt:lpstr>
      <vt:lpstr>初始化项目</vt:lpstr>
      <vt:lpstr>初始化项目</vt:lpstr>
      <vt:lpstr>初始化项目</vt:lpstr>
      <vt:lpstr>PowerPoint Presentation</vt:lpstr>
      <vt:lpstr>编写架构定义的代码</vt:lpstr>
      <vt:lpstr>加入一个DynamoDB Table</vt:lpstr>
      <vt:lpstr>PowerPoint Presentation</vt:lpstr>
      <vt:lpstr>PowerPoint Presentation</vt:lpstr>
      <vt:lpstr>部署 (Deploy)</vt:lpstr>
      <vt:lpstr>PowerPoint Presentation</vt:lpstr>
      <vt:lpstr>打开 AWS Console -&gt; DynamoDB</vt:lpstr>
      <vt:lpstr>PowerPoint Presentation</vt:lpstr>
      <vt:lpstr>Copy 需要运行的 Lambda 代码</vt:lpstr>
      <vt:lpstr>在stack中增加Lambda 和 API Gateway</vt:lpstr>
      <vt:lpstr>PowerPoint Presentation</vt:lpstr>
      <vt:lpstr>PowerPoint Presentation</vt:lpstr>
      <vt:lpstr>打开一个浏览器进行测试</vt:lpstr>
      <vt:lpstr>增加监控</vt:lpstr>
      <vt:lpstr>PowerPoint Presentation</vt:lpstr>
      <vt:lpstr>PowerPoint Presentation</vt:lpstr>
      <vt:lpstr>只修改了 Lambda 函数代码，怎么更新？</vt:lpstr>
      <vt:lpstr>PowerPoint Presentation</vt:lpstr>
      <vt:lpstr>PowerPoint Presentation</vt:lpstr>
      <vt:lpstr>没改Lambda直接depoy？</vt:lpstr>
      <vt:lpstr>PowerPoint Presentation</vt:lpstr>
      <vt:lpstr>Custom Domain (optional)</vt:lpstr>
      <vt:lpstr>删除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154</cp:revision>
  <dcterms:created xsi:type="dcterms:W3CDTF">2018-04-22T03:52:09Z</dcterms:created>
  <dcterms:modified xsi:type="dcterms:W3CDTF">2019-09-18T10:21:06Z</dcterms:modified>
</cp:coreProperties>
</file>